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4CEC8D-8402-4846-995A-577B9F12D6AF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59FF62-D9E0-4BCC-B34D-99EC41A320A6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" y="0"/>
            <a:ext cx="91274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5964427" y="4253026"/>
            <a:ext cx="23519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ثاني أكسيد الكربون</a:t>
            </a:r>
            <a:endParaRPr lang="ar-KW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07231" y="4114523"/>
            <a:ext cx="1184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أ</a:t>
            </a:r>
            <a:r>
              <a:rPr lang="ar-S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كسجين</a:t>
            </a:r>
            <a:endParaRPr lang="ar-KW" sz="2800" dirty="0">
              <a:solidFill>
                <a:prstClr val="black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483768" y="4129916"/>
            <a:ext cx="1616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نشا و سكر</a:t>
            </a:r>
            <a:endParaRPr lang="ar-KW" sz="2800" dirty="0">
              <a:solidFill>
                <a:srgbClr val="0070C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7" y="116632"/>
            <a:ext cx="119310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16685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" y="1412775"/>
            <a:ext cx="9019278" cy="530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4860032" y="6309320"/>
            <a:ext cx="28748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latin typeface="Times New Roman"/>
                <a:ea typeface="Calibri"/>
                <a:cs typeface="PT Bold Heading"/>
              </a:rPr>
              <a:t>التفاعلات </a:t>
            </a:r>
            <a:r>
              <a:rPr lang="ar-SA" sz="2800" b="1" dirty="0" err="1">
                <a:latin typeface="Times New Roman"/>
                <a:ea typeface="Calibri"/>
                <a:cs typeface="PT Bold Heading"/>
              </a:rPr>
              <a:t>اللاضوئية</a:t>
            </a:r>
            <a:r>
              <a:rPr lang="ar-SA" sz="2800" b="1" dirty="0">
                <a:latin typeface="Times New Roman"/>
                <a:ea typeface="Calibri"/>
                <a:cs typeface="PT Bold Heading"/>
              </a:rPr>
              <a:t> </a:t>
            </a:r>
            <a:endParaRPr lang="ar-KW" sz="2800" dirty="0"/>
          </a:p>
        </p:txBody>
      </p:sp>
      <p:sp>
        <p:nvSpPr>
          <p:cNvPr id="10" name="مستطيل 9"/>
          <p:cNvSpPr/>
          <p:nvPr/>
        </p:nvSpPr>
        <p:spPr>
          <a:xfrm>
            <a:off x="2168960" y="6423719"/>
            <a:ext cx="23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latin typeface="Times New Roman"/>
                <a:ea typeface="Calibri"/>
                <a:cs typeface="PT Bold Heading"/>
              </a:rPr>
              <a:t>التفاعلات </a:t>
            </a:r>
            <a:r>
              <a:rPr lang="ar-SA" sz="2400" b="1" dirty="0" smtClean="0">
                <a:latin typeface="Times New Roman"/>
                <a:ea typeface="Calibri"/>
                <a:cs typeface="PT Bold Heading"/>
              </a:rPr>
              <a:t>الضوئية </a:t>
            </a:r>
            <a:endParaRPr lang="ar-KW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" y="836712"/>
            <a:ext cx="1022098" cy="95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25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/>
          <p:nvPr/>
        </p:nvPicPr>
        <p:blipFill rotWithShape="1">
          <a:blip r:embed="rId2"/>
          <a:srcRect l="8702" t="22222" r="6784" b="10521"/>
          <a:stretch/>
        </p:blipFill>
        <p:spPr bwMode="auto">
          <a:xfrm>
            <a:off x="107504" y="116632"/>
            <a:ext cx="892899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-36512" y="1620089"/>
            <a:ext cx="2199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i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الثايلاكويدات</a:t>
            </a:r>
            <a:endParaRPr lang="ar-K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94048" y="2159360"/>
            <a:ext cx="1502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الستروما</a:t>
            </a:r>
            <a:endParaRPr lang="ar-KW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44033" y="2702755"/>
            <a:ext cx="1426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النباتات</a:t>
            </a:r>
            <a:endParaRPr lang="ar-KW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8511739" y="3983146"/>
            <a:ext cx="668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ماء</a:t>
            </a:r>
            <a:endParaRPr lang="ar-K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364088" y="3983145"/>
            <a:ext cx="3155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+  ثاني أكسيد الكربون</a:t>
            </a:r>
            <a:endParaRPr lang="ar-KW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14175" y="3721387"/>
            <a:ext cx="849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ضوء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343876" y="4407495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كلوروفيل</a:t>
            </a:r>
            <a:endParaRPr lang="ar-K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621206" y="3996353"/>
            <a:ext cx="1734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سكر و نشا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835433" y="4005064"/>
            <a:ext cx="1720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+  أكسجين</a:t>
            </a:r>
            <a:endParaRPr lang="ar-KW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31272" y="5877272"/>
            <a:ext cx="7135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لحدوث التبادل الغازي </a:t>
            </a:r>
            <a:r>
              <a:rPr lang="ar-KW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(</a:t>
            </a:r>
            <a:r>
              <a:rPr lang="ar-KW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تنفس و بناء ضوئي </a:t>
            </a:r>
            <a:r>
              <a:rPr lang="ar-KW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 </a:t>
            </a:r>
            <a:r>
              <a:rPr lang="ar-KW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بينهم </a:t>
            </a:r>
            <a:endParaRPr lang="ar-K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231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/>
          <p:nvPr/>
        </p:nvPicPr>
        <p:blipFill rotWithShape="1">
          <a:blip r:embed="rId2"/>
          <a:srcRect l="15279" t="22685" r="13020" b="5093"/>
          <a:stretch/>
        </p:blipFill>
        <p:spPr bwMode="auto">
          <a:xfrm>
            <a:off x="107504" y="116632"/>
            <a:ext cx="892899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4580230" y="1404065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ثايلاكويد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277578" y="1404064"/>
            <a:ext cx="1502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الستروما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737834" y="2000093"/>
            <a:ext cx="1058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الضوء</a:t>
            </a:r>
            <a:endParaRPr lang="ar-K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036491" y="1988839"/>
            <a:ext cx="2103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درجة الحرارة</a:t>
            </a:r>
            <a:endParaRPr lang="ar-K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463211" y="2584868"/>
            <a:ext cx="1737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يتفكك الماء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741663" y="2600811"/>
            <a:ext cx="2475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يتحد ال</a:t>
            </a:r>
            <a:r>
              <a:rPr lang="en-US" sz="24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H </a:t>
            </a:r>
            <a:r>
              <a:rPr lang="ar-KW" sz="24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مع </a:t>
            </a:r>
            <a:r>
              <a:rPr lang="en-US" sz="24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CO</a:t>
            </a:r>
            <a:r>
              <a:rPr lang="en-US" sz="2400" b="1" i="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2</a:t>
            </a:r>
            <a:endParaRPr lang="ar-KW" sz="2400" b="1" baseline="-25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-92628" y="5517232"/>
            <a:ext cx="3512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أكسجين      هيدروجين</a:t>
            </a:r>
            <a:endParaRPr lang="ar-KW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197911" y="3166758"/>
            <a:ext cx="1704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نشا و سكر</a:t>
            </a:r>
            <a:endParaRPr lang="ar-KW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35569" y="4581128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ثايلاكويدات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305200" y="5076473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ثايلاكويدات</a:t>
            </a:r>
            <a:endParaRPr lang="ar-KW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620013" y="3136612"/>
            <a:ext cx="1293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H</a:t>
            </a:r>
            <a:r>
              <a:rPr lang="ar-KW" sz="3200" b="1" i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و </a:t>
            </a:r>
            <a:r>
              <a:rPr lang="en-US" sz="3200" b="1" i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O</a:t>
            </a:r>
            <a:endParaRPr lang="ar-KW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781634" y="6012577"/>
            <a:ext cx="1502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الستروما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252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60684" y="260648"/>
            <a:ext cx="6136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س : علل  :  أهمية النبات للإنسان .</a:t>
            </a:r>
            <a:endParaRPr lang="ar-KW" sz="3600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5990" y="1076543"/>
            <a:ext cx="86405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جـ : النبات يزود الإنسان بالأكسجين اللازم للتنفس </a:t>
            </a:r>
          </a:p>
          <a:p>
            <a:r>
              <a:rPr lang="ar-KW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</a:t>
            </a:r>
            <a:r>
              <a:rPr lang="ar-K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     و أيضا يزوده بالغذاء اللازم للحياة .</a:t>
            </a:r>
            <a:endParaRPr lang="ar-KW" sz="3600" dirty="0">
              <a:solidFill>
                <a:srgbClr val="0070C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-56782" y="2708920"/>
            <a:ext cx="9054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س : علل  :  </a:t>
            </a: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الكائنات الحية تبقي الهواء الجوي متزنا </a:t>
            </a:r>
            <a:r>
              <a:rPr lang="ar-K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.</a:t>
            </a:r>
            <a:endParaRPr lang="ar-KW" sz="3600" dirty="0">
              <a:solidFill>
                <a:prstClr val="black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4628" y="3429000"/>
            <a:ext cx="8911414" cy="2984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ar-K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جـ :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لأن الكائنات الحية تستهلك غاز الأكسجين في التنفس و </a:t>
            </a:r>
            <a:endParaRPr lang="ar-KW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PT Bold Heading"/>
            </a:endParaRPr>
          </a:p>
          <a:p>
            <a:pPr>
              <a:lnSpc>
                <a:spcPct val="150000"/>
              </a:lnSpc>
            </a:pPr>
            <a:r>
              <a:rPr lang="ar-K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</a:t>
            </a:r>
            <a:r>
              <a:rPr lang="ar-K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     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الاحتراق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، و يتم تعويضه بواسطة 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أوراق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النبات ، كما </a:t>
            </a:r>
            <a:endParaRPr lang="ar-KW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PT Bold Heading"/>
            </a:endParaRPr>
          </a:p>
          <a:p>
            <a:pPr>
              <a:lnSpc>
                <a:spcPct val="150000"/>
              </a:lnSpc>
            </a:pPr>
            <a:r>
              <a:rPr lang="ar-K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</a:t>
            </a:r>
            <a:r>
              <a:rPr lang="ar-K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     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تأخذ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النباتات ثاني أكسيد الكربون الناتج من 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التنفس</a:t>
            </a:r>
            <a:endParaRPr lang="ar-KW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PT Bold Heading"/>
            </a:endParaRPr>
          </a:p>
          <a:p>
            <a:pPr>
              <a:lnSpc>
                <a:spcPct val="150000"/>
              </a:lnSpc>
            </a:pPr>
            <a:r>
              <a:rPr lang="ar-K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</a:t>
            </a:r>
            <a:r>
              <a:rPr lang="ar-K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    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PT Bold Heading"/>
              </a:rPr>
              <a:t>و الاحتراق .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16709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التنفس و البناء الضوئي بين الحيوان و النبا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3" y="173410"/>
            <a:ext cx="8814425" cy="656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3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53800" y="5301208"/>
            <a:ext cx="289053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تتم في </a:t>
            </a:r>
            <a:r>
              <a:rPr lang="ar-SA" sz="3600" b="1" dirty="0" err="1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الستروما</a:t>
            </a:r>
            <a:endParaRPr lang="en-US" sz="3600" b="1" dirty="0">
              <a:solidFill>
                <a:srgbClr val="C0000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67318" y="260648"/>
            <a:ext cx="7478329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التفاعلات الكيميائية لعملية البناء الضوئي</a:t>
            </a:r>
            <a:endParaRPr lang="en-US" sz="3600" b="1" i="1" dirty="0">
              <a:solidFill>
                <a:srgbClr val="C00000"/>
              </a:solidFill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6" name="قوس كبير أيسر 5"/>
          <p:cNvSpPr/>
          <p:nvPr/>
        </p:nvSpPr>
        <p:spPr>
          <a:xfrm rot="5400000">
            <a:off x="4133919" y="-1041529"/>
            <a:ext cx="660138" cy="4680520"/>
          </a:xfrm>
          <a:prstGeom prst="leftBrace">
            <a:avLst>
              <a:gd name="adj1" fmla="val 58893"/>
              <a:gd name="adj2" fmla="val 42639"/>
            </a:avLst>
          </a:prstGeom>
          <a:noFill/>
          <a:ln w="381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triangle" w="med" len="me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724128" y="1772816"/>
            <a:ext cx="2824812" cy="707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تفاعلات ضوئية </a:t>
            </a:r>
            <a:endParaRPr lang="ar-KW" sz="3600" b="1" dirty="0">
              <a:solidFill>
                <a:srgbClr val="7030A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03119" y="1772816"/>
            <a:ext cx="3041217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تفاعلات لا ضوئية</a:t>
            </a:r>
            <a:endParaRPr lang="en-US" sz="3600" b="1" dirty="0">
              <a:solidFill>
                <a:srgbClr val="7030A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724128" y="2843586"/>
            <a:ext cx="2893741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تحتاج إلى الضوء </a:t>
            </a:r>
            <a:endParaRPr lang="ar-KW" sz="3600" b="1" dirty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34189" y="2865002"/>
            <a:ext cx="3110147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لا تحتاج إلى الضوء</a:t>
            </a:r>
            <a:endParaRPr lang="en-US" sz="3600" b="1" dirty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212107" y="4065283"/>
            <a:ext cx="371447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يتم تكسير الماء إلى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O</a:t>
            </a:r>
            <a:r>
              <a:rPr lang="en-US" sz="2800" b="1" i="1" baseline="-250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2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،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H</a:t>
            </a:r>
            <a:r>
              <a:rPr lang="en-US" sz="2800" b="1" i="1" baseline="-250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2</a:t>
            </a:r>
            <a:endParaRPr lang="ar-KW" sz="2800" b="1" i="1" baseline="-25000" dirty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-9703" y="4137291"/>
            <a:ext cx="458170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يتم فيها اتحاد الـ 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H</a:t>
            </a:r>
            <a:r>
              <a:rPr lang="en-US" sz="2800" b="1" i="1" baseline="-250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2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مع 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CO</a:t>
            </a:r>
            <a:r>
              <a:rPr lang="en-US" sz="2800" b="1" i="1" baseline="-250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2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5181080" y="5346364"/>
            <a:ext cx="3783408" cy="707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تتم في </a:t>
            </a:r>
            <a:r>
              <a:rPr lang="ar-SA" sz="3600" b="1" dirty="0" err="1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الثايلاكويدات</a:t>
            </a:r>
            <a:r>
              <a:rPr lang="ar-SA" sz="36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 </a:t>
            </a:r>
            <a:endParaRPr lang="ar-KW" sz="3600" b="1" dirty="0">
              <a:solidFill>
                <a:srgbClr val="C0000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88024" y="1628800"/>
            <a:ext cx="45719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7829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" y="116632"/>
            <a:ext cx="9086543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1" y="5589240"/>
            <a:ext cx="1078300" cy="106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5148064" y="5900499"/>
            <a:ext cx="28748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latin typeface="Times New Roman"/>
                <a:ea typeface="Calibri"/>
                <a:cs typeface="PT Bold Heading"/>
              </a:rPr>
              <a:t>التفاعلات </a:t>
            </a:r>
            <a:r>
              <a:rPr lang="ar-SA" sz="2800" b="1" dirty="0" err="1">
                <a:latin typeface="Times New Roman"/>
                <a:ea typeface="Calibri"/>
                <a:cs typeface="PT Bold Heading"/>
              </a:rPr>
              <a:t>اللاضوئية</a:t>
            </a:r>
            <a:r>
              <a:rPr lang="ar-SA" sz="2800" b="1" dirty="0">
                <a:latin typeface="Times New Roman"/>
                <a:ea typeface="Calibri"/>
                <a:cs typeface="PT Bold Heading"/>
              </a:rPr>
              <a:t> </a:t>
            </a:r>
            <a:endParaRPr lang="ar-KW" sz="2800" dirty="0"/>
          </a:p>
        </p:txBody>
      </p:sp>
      <p:sp>
        <p:nvSpPr>
          <p:cNvPr id="7" name="مستطيل 6"/>
          <p:cNvSpPr/>
          <p:nvPr/>
        </p:nvSpPr>
        <p:spPr>
          <a:xfrm>
            <a:off x="1403648" y="5991671"/>
            <a:ext cx="23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latin typeface="Times New Roman"/>
                <a:ea typeface="Calibri"/>
                <a:cs typeface="PT Bold Heading"/>
              </a:rPr>
              <a:t>التفاعلات </a:t>
            </a:r>
            <a:r>
              <a:rPr lang="ar-SA" sz="2400" b="1" dirty="0" smtClean="0">
                <a:latin typeface="Times New Roman"/>
                <a:ea typeface="Calibri"/>
                <a:cs typeface="PT Bold Heading"/>
              </a:rPr>
              <a:t>الضوئية </a:t>
            </a:r>
            <a:endParaRPr lang="ar-KW" sz="2400" dirty="0"/>
          </a:p>
        </p:txBody>
      </p:sp>
    </p:spTree>
    <p:extLst>
      <p:ext uri="{BB962C8B-B14F-4D97-AF65-F5344CB8AC3E}">
        <p14:creationId xmlns:p14="http://schemas.microsoft.com/office/powerpoint/2010/main" val="6745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241" y="4581128"/>
            <a:ext cx="8262663" cy="1345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6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- يتم </a:t>
            </a:r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فيها مرحلة التفاعلات الضوئية حيث يتم </a:t>
            </a:r>
            <a:endParaRPr lang="ar-KW" sz="3600" b="1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PT Bold Heading"/>
            </a:endParaRPr>
          </a:p>
          <a:p>
            <a:pPr>
              <a:lnSpc>
                <a:spcPct val="115000"/>
              </a:lnSpc>
            </a:pPr>
            <a:r>
              <a:rPr lang="ar-KW" sz="36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 </a:t>
            </a:r>
            <a:r>
              <a:rPr lang="ar-SA" sz="36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تكسير </a:t>
            </a:r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الماء إلى غازي الأكسجين و الهيدروجين 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048451" y="260648"/>
            <a:ext cx="39116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  <a:latin typeface="Times New Roman"/>
                <a:ea typeface="Calibri"/>
                <a:cs typeface="Simplified Arabic"/>
              </a:rPr>
              <a:t>* </a:t>
            </a:r>
            <a:r>
              <a:rPr lang="ar-SA" sz="4000" b="1" dirty="0" err="1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الثايلاكويدات</a:t>
            </a:r>
            <a:r>
              <a:rPr lang="ar-SA" sz="4000" b="1" dirty="0">
                <a:solidFill>
                  <a:srgbClr val="C00000"/>
                </a:solidFill>
                <a:latin typeface="Times New Roman"/>
                <a:ea typeface="Calibri"/>
                <a:cs typeface="Simplified Arabic"/>
              </a:rPr>
              <a:t> :- </a:t>
            </a:r>
            <a:endParaRPr lang="ar-KW" sz="40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124744"/>
            <a:ext cx="827990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ar-KW" sz="36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- </a:t>
            </a:r>
            <a:r>
              <a:rPr lang="ar-SA" sz="36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هي </a:t>
            </a:r>
            <a:r>
              <a:rPr lang="ar-SA" sz="36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تركيبات تحتوي على صبغة الكلوروفيل </a:t>
            </a:r>
            <a:endParaRPr lang="ar-KW" sz="3600" b="1" dirty="0" smtClean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  <a:p>
            <a:pPr lvl="0">
              <a:lnSpc>
                <a:spcPct val="115000"/>
              </a:lnSpc>
            </a:pPr>
            <a:r>
              <a:rPr lang="ar-KW" sz="36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   </a:t>
            </a:r>
            <a:r>
              <a:rPr lang="ar-SA" sz="36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توجد </a:t>
            </a:r>
            <a:r>
              <a:rPr lang="ar-SA" sz="36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داخل </a:t>
            </a:r>
            <a:r>
              <a:rPr lang="ar-SA" sz="3600" b="1" dirty="0" err="1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البلاستيدات</a:t>
            </a:r>
            <a:r>
              <a:rPr lang="ar-SA" sz="36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 الخضراء .</a:t>
            </a:r>
            <a:endParaRPr lang="en-US" sz="3600" b="1" dirty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0" y="2780928"/>
            <a:ext cx="8279904" cy="1345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600" b="1" dirty="0" smtClean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- يتم </a:t>
            </a:r>
            <a:r>
              <a:rPr lang="ar-SA" sz="36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فيها </a:t>
            </a:r>
            <a:r>
              <a:rPr lang="ar-SA" sz="3600" b="1" dirty="0" smtClean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امتصاص </a:t>
            </a:r>
            <a:r>
              <a:rPr lang="ar-SA" sz="36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الطاقة الضوئية و تحويلها </a:t>
            </a:r>
            <a:endParaRPr lang="ar-KW" sz="3600" b="1" dirty="0" smtClean="0">
              <a:solidFill>
                <a:srgbClr val="7030A0"/>
              </a:solidFill>
              <a:latin typeface="Times New Roman"/>
              <a:ea typeface="Calibri"/>
              <a:cs typeface="PT Bold Heading"/>
            </a:endParaRPr>
          </a:p>
          <a:p>
            <a:pPr>
              <a:lnSpc>
                <a:spcPct val="115000"/>
              </a:lnSpc>
            </a:pPr>
            <a:r>
              <a:rPr lang="ar-KW" sz="3600" b="1" dirty="0" smtClean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  </a:t>
            </a:r>
            <a:r>
              <a:rPr lang="ar-SA" sz="3600" b="1" dirty="0" smtClean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لطاقة </a:t>
            </a:r>
            <a:r>
              <a:rPr lang="ar-SA" sz="36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كيميائية تُخزن في جزيئات غنية بالطاقة .  </a:t>
            </a:r>
            <a:endParaRPr lang="en-US" sz="3600" b="1" dirty="0">
              <a:solidFill>
                <a:srgbClr val="7030A0"/>
              </a:solidFill>
              <a:latin typeface="Times New Roman"/>
              <a:ea typeface="Calibri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8531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32"/>
          <p:cNvSpPr txBox="1"/>
          <p:nvPr/>
        </p:nvSpPr>
        <p:spPr>
          <a:xfrm>
            <a:off x="980440" y="8229600"/>
            <a:ext cx="4571365" cy="16986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0">
              <a:lnSpc>
                <a:spcPct val="115000"/>
              </a:lnSpc>
              <a:spcAft>
                <a:spcPts val="1000"/>
              </a:spcAft>
            </a:pPr>
            <a:endParaRPr lang="en-US" sz="1600" b="1" i="1">
              <a:effectLst/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764704"/>
            <a:ext cx="8054906" cy="37856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يتم فيها التفاعلات </a:t>
            </a:r>
            <a:r>
              <a:rPr lang="ar-SA" sz="4000" b="1" dirty="0" err="1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اللاضوئية</a:t>
            </a:r>
            <a:r>
              <a:rPr lang="ar-SA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 حيث يتم اتحاد غاز الهيدروجين الناتج من تحلل الماء</a:t>
            </a:r>
            <a:r>
              <a:rPr lang="en-US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 </a:t>
            </a:r>
            <a:r>
              <a:rPr lang="ar-SA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مع غاز ثاني </a:t>
            </a:r>
            <a:r>
              <a:rPr lang="ar-SA" sz="40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أكس</a:t>
            </a:r>
            <a:r>
              <a:rPr lang="ar-KW" sz="40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ـــــــــ</a:t>
            </a:r>
            <a:r>
              <a:rPr lang="ar-SA" sz="40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يد </a:t>
            </a:r>
            <a:r>
              <a:rPr lang="ar-SA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الكربون لإنتاج مركبات النشا و السكر </a:t>
            </a:r>
            <a:r>
              <a:rPr lang="ar-SA" sz="4000" b="1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.</a:t>
            </a:r>
            <a:endParaRPr lang="ar-SA" sz="4000" b="1" dirty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8" name="مستطيل 7"/>
          <p:cNvSpPr/>
          <p:nvPr/>
        </p:nvSpPr>
        <p:spPr>
          <a:xfrm>
            <a:off x="6115059" y="271046"/>
            <a:ext cx="2789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* </a:t>
            </a:r>
            <a:r>
              <a:rPr lang="ar-SA" sz="4000" b="1" dirty="0" err="1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الستروما</a:t>
            </a:r>
            <a:r>
              <a:rPr lang="ar-SA" sz="40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 : </a:t>
            </a:r>
            <a:r>
              <a:rPr lang="ar-KW" sz="40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-</a:t>
            </a:r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3491880" y="5373216"/>
            <a:ext cx="1440160" cy="43204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4318088" y="5811337"/>
            <a:ext cx="3844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4000" b="1" dirty="0" err="1" smtClean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البلاستيدة</a:t>
            </a:r>
            <a:r>
              <a:rPr lang="ar-KW" sz="4000" b="1" dirty="0" smtClean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 الخضراء</a:t>
            </a:r>
            <a:endParaRPr lang="ar-KW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678918"/>
            <a:ext cx="363589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9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1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612719" y="3068960"/>
            <a:ext cx="2199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i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الثايلاكويدات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3968" y="4869160"/>
            <a:ext cx="2622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</a:t>
            </a:r>
            <a:r>
              <a:rPr lang="ar-S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لهيدروجين </a:t>
            </a:r>
            <a:r>
              <a:rPr lang="en-US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H</a:t>
            </a:r>
            <a:r>
              <a:rPr lang="en-US" sz="2800" b="1" i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2</a:t>
            </a:r>
            <a:endParaRPr lang="ar-KW" sz="2800" b="1" i="1" baseline="-25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475656" y="3068960"/>
            <a:ext cx="16033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</a:t>
            </a:r>
            <a:r>
              <a:rPr lang="ar-SA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الستروما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81638" y="5426060"/>
            <a:ext cx="2294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السكر و النشا 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79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1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11" y="160420"/>
            <a:ext cx="8812688" cy="6580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49011" y="4725144"/>
            <a:ext cx="832026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Times New Roman"/>
                <a:ea typeface="Calibri"/>
                <a:cs typeface="PT Bold Heading"/>
              </a:rPr>
              <a:t>5</a:t>
            </a:r>
            <a:r>
              <a:rPr lang="ar-SA" sz="4000" b="1" dirty="0"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SA" sz="2800" b="1" dirty="0">
                <a:latin typeface="Times New Roman"/>
                <a:ea typeface="Calibri"/>
                <a:cs typeface="PT Bold Heading"/>
              </a:rPr>
              <a:t> يجب إعادة الأجهزة والأدوات والكيماويات إلى المكان المخصص </a:t>
            </a:r>
            <a:endParaRPr lang="ar-KW" sz="2800" b="1" dirty="0" smtClean="0">
              <a:latin typeface="Times New Roman"/>
              <a:ea typeface="Calibri"/>
              <a:cs typeface="PT Bold Heading"/>
            </a:endParaRPr>
          </a:p>
          <a:p>
            <a:pPr>
              <a:lnSpc>
                <a:spcPct val="150000"/>
              </a:lnSpc>
            </a:pPr>
            <a:r>
              <a:rPr lang="ar-KW" sz="2800" b="1" dirty="0">
                <a:latin typeface="Times New Roman"/>
                <a:ea typeface="Calibri"/>
                <a:cs typeface="PT Bold Heading"/>
              </a:rPr>
              <a:t> </a:t>
            </a:r>
            <a:r>
              <a:rPr lang="ar-KW" sz="2800" b="1" dirty="0" smtClean="0">
                <a:latin typeface="Times New Roman"/>
                <a:ea typeface="Calibri"/>
                <a:cs typeface="PT Bold Heading"/>
              </a:rPr>
              <a:t>   </a:t>
            </a:r>
            <a:r>
              <a:rPr lang="ar-SA" sz="2800" b="1" dirty="0" smtClean="0">
                <a:latin typeface="Times New Roman"/>
                <a:ea typeface="Calibri"/>
                <a:cs typeface="PT Bold Heading"/>
              </a:rPr>
              <a:t>لها </a:t>
            </a:r>
            <a:r>
              <a:rPr lang="ar-SA" sz="2800" b="1" dirty="0">
                <a:latin typeface="Times New Roman"/>
                <a:ea typeface="Calibri"/>
                <a:cs typeface="PT Bold Heading"/>
              </a:rPr>
              <a:t>بعد انتهاء التجربة .</a:t>
            </a:r>
            <a:endParaRPr lang="ar-KW" sz="2800" b="1" dirty="0">
              <a:latin typeface="Times New Roman"/>
              <a:ea typeface="Calibri"/>
              <a:cs typeface="PT Bold Heading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9620" y="764704"/>
            <a:ext cx="8328379" cy="93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1</a:t>
            </a:r>
            <a:r>
              <a:rPr lang="ar-SA" sz="4000" b="1" dirty="0">
                <a:solidFill>
                  <a:srgbClr val="0070C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SA" sz="4000" b="1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 ارتداد البالطو الأبيض .</a:t>
            </a:r>
            <a:endParaRPr lang="en-US" sz="4000" b="1" dirty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6504" y="1556792"/>
            <a:ext cx="8477390" cy="93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2</a:t>
            </a:r>
            <a:r>
              <a:rPr lang="ar-SA" sz="4000" b="1" dirty="0">
                <a:solidFill>
                  <a:srgbClr val="7030A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SA" sz="40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 يجب توفير طفايات حريق في المعمل</a:t>
            </a:r>
            <a:r>
              <a:rPr lang="en-US" sz="4000" b="1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  . 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134001" y="2420888"/>
            <a:ext cx="8328379" cy="158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3</a:t>
            </a:r>
            <a:r>
              <a:rPr lang="ar-SA" sz="4000" b="1" dirty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يجب الاهتمام بنظافة المعمل والأدوات والأجهزة بشكل جيد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. 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49011" y="3212976"/>
            <a:ext cx="832837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4</a:t>
            </a:r>
            <a:r>
              <a:rPr lang="ar-SA" sz="4000" b="1" dirty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SA" sz="28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الحذر عند استخدام أدوات التشريح و خصوصا المشرط اللازم </a:t>
            </a:r>
            <a:endParaRPr lang="ar-KW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Calibri"/>
              <a:cs typeface="PT Bold Heading"/>
            </a:endParaRPr>
          </a:p>
          <a:p>
            <a:pPr>
              <a:lnSpc>
                <a:spcPct val="150000"/>
              </a:lnSpc>
            </a:pPr>
            <a:r>
              <a:rPr lang="ar-KW" sz="28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</a:t>
            </a:r>
            <a:r>
              <a:rPr lang="ar-KW" sz="2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  </a:t>
            </a: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لعمل </a:t>
            </a:r>
            <a:r>
              <a:rPr lang="ar-SA" sz="28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القطاع العرضي .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/>
              <a:ea typeface="Calibri"/>
              <a:cs typeface="PT Bold Heading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6547"/>
            <a:ext cx="1259632" cy="98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92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512</TotalTime>
  <Words>320</Words>
  <Application>Microsoft Office PowerPoint</Application>
  <PresentationFormat>عرض على الشاشة (3:4)‏</PresentationFormat>
  <Paragraphs>67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99878923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15</cp:revision>
  <dcterms:created xsi:type="dcterms:W3CDTF">2017-10-24T12:53:38Z</dcterms:created>
  <dcterms:modified xsi:type="dcterms:W3CDTF">2019-10-12T01:24:14Z</dcterms:modified>
</cp:coreProperties>
</file>